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x-emf" Extension="emf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8" r:id="rId3"/>
    <p:sldId id="262" r:id="rId4"/>
    <p:sldId id="259" r:id="rId5"/>
    <p:sldId id="274" r:id="rId6"/>
    <p:sldId id="272" r:id="rId7"/>
    <p:sldId id="269" r:id="rId8"/>
    <p:sldId id="271" r:id="rId9"/>
    <p:sldId id="267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FF99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569" autoAdjust="0"/>
  </p:normalViewPr>
  <p:slideViewPr>
    <p:cSldViewPr>
      <p:cViewPr varScale="1">
        <p:scale>
          <a:sx n="66" d="100"/>
          <a:sy n="66" d="100"/>
        </p:scale>
        <p:origin x="66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489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436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11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66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04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4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56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1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53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41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6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09495-B001-4719-9138-C57A8075E827}" type="datetimeFigureOut">
              <a:rPr lang="ru-RU" smtClean="0"/>
              <a:pPr/>
              <a:t>18.03.2025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16758-509A-4159-ADE8-B8F55D816C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63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media/image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media/image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8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10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-13374" y="-4182"/>
            <a:ext cx="9144000" cy="6858000"/>
            <a:chOff x="556467" y="692696"/>
            <a:chExt cx="7975078" cy="5881778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556467" y="692696"/>
              <a:ext cx="7975078" cy="5881778"/>
              <a:chOff x="4283968" y="499551"/>
              <a:chExt cx="4374678" cy="3429000"/>
            </a:xfrm>
          </p:grpSpPr>
          <p:pic>
            <p:nvPicPr>
              <p:cNvPr descr="http://www.coollady.ru/pic/0003/068/17.jpg" id="4" name="Рисунок 3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3968" y="499551"/>
                <a:ext cx="4374678" cy="3429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https://im0-tub-ru.yandex.net/i?id=e49b6b16841be27d42e9a9e418ae0296-l&amp;n=13" id="1052" name="Picture 28"/>
              <p:cNvPicPr>
                <a:picLocks noChangeArrowheads="1"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1"/>
              <a:stretch/>
            </p:blipFill>
            <p:spPr bwMode="auto">
              <a:xfrm>
                <a:off x="4625455" y="847809"/>
                <a:ext cx="3686231" cy="27179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Прямоугольник 27"/>
            <p:cNvSpPr/>
            <p:nvPr/>
          </p:nvSpPr>
          <p:spPr>
            <a:xfrm>
              <a:off x="1696438" y="1784437"/>
              <a:ext cx="5802326" cy="1293429"/>
            </a:xfrm>
            <a:prstGeom prst="rect">
              <a:avLst/>
            </a:prstGeom>
            <a:noFill/>
          </p:spPr>
          <p:txBody>
            <a:bodyPr bIns="45720" lIns="91440" rIns="91440" tIns="45720" wrap="none">
              <a:spAutoFit/>
            </a:bodyPr>
            <a:lstStyle/>
            <a:p>
              <a:pPr algn="ctr"/>
              <a:r>
                <a:rPr b="1" cap="none" dirty="0" lang="ru-RU" smtClean="0" spc="50" sz="2000">
                  <a:ln cmpd="sng" w="12700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charset="-127" panose="02030609000101010101" pitchFamily="49" typeface="BatangChe"/>
                  <a:ea charset="-127" panose="02030609000101010101" pitchFamily="49" typeface="BatangChe"/>
                  <a:cs charset="-79" panose="02030509050101010101" pitchFamily="49" typeface="Rod"/>
                </a:rPr>
                <a:t>ДИДАКТИЧЕСКАЯ ИГРА</a:t>
              </a:r>
              <a:r>
                <a:rPr b="1" cap="none" dirty="0" lang="ru-RU" smtClean="0" spc="50" sz="4400">
                  <a:ln cmpd="sng" w="12700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charset="-127" panose="02030609000101010101" pitchFamily="49" typeface="BatangChe"/>
                  <a:ea charset="-127" panose="02030609000101010101" pitchFamily="49" typeface="BatangChe"/>
                  <a:cs charset="-79" panose="02030509050101010101" pitchFamily="49" typeface="Rod"/>
                </a:rPr>
                <a:t> </a:t>
              </a:r>
            </a:p>
            <a:p>
              <a:pPr algn="ctr"/>
              <a:r>
                <a:rPr b="1" cap="none" dirty="0" lang="ru-RU" smtClean="0" spc="50" sz="4400">
                  <a:ln cmpd="sng" w="12700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charset="-127" panose="02030609000101010101" pitchFamily="49" typeface="BatangChe"/>
                  <a:ea charset="-127" panose="02030609000101010101" pitchFamily="49" typeface="BatangChe"/>
                  <a:cs charset="-79" panose="02030509050101010101" pitchFamily="49" typeface="Rod"/>
                </a:rPr>
                <a:t>ПУТЕШЕСТВИЕ</a:t>
              </a:r>
              <a:r>
                <a:rPr b="1" cap="none" dirty="0" lang="ru-RU" smtClean="0" spc="50" sz="4800">
                  <a:ln cmpd="sng" w="12700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charset="-127" panose="02030609000101010101" pitchFamily="49" typeface="BatangChe"/>
                  <a:ea charset="-127" panose="02030609000101010101" pitchFamily="49" typeface="BatangChe"/>
                  <a:cs charset="-79" panose="02030509050101010101" pitchFamily="49" typeface="Rod"/>
                </a:rPr>
                <a:t> </a:t>
              </a:r>
              <a:endParaRPr b="1" cap="none" dirty="0" lang="ru-RU" spc="50" sz="4800">
                <a:ln cmpd="sng" w="12700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charset="-127" panose="02030609000101010101" pitchFamily="49" typeface="BatangChe"/>
                <a:ea charset="-127" panose="02030609000101010101" pitchFamily="49" typeface="BatangChe"/>
                <a:cs charset="-79" panose="02030509050101010101" pitchFamily="49" typeface="Rod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068632" y="4007719"/>
              <a:ext cx="4804093" cy="659913"/>
            </a:xfrm>
            <a:prstGeom prst="rect">
              <a:avLst/>
            </a:prstGeom>
            <a:noFill/>
          </p:spPr>
          <p:txBody>
            <a:bodyPr bIns="45720" lIns="91440" rIns="91440" tIns="45720" wrap="none">
              <a:spAutoFit/>
            </a:bodyPr>
            <a:lstStyle/>
            <a:p>
              <a:pPr algn="ctr"/>
              <a:r>
                <a:rPr b="1" cap="none" dirty="0" lang="ru-RU" smtClean="0" spc="50" sz="4400">
                  <a:ln cmpd="sng" w="12700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charset="-127" panose="02030609000101010101" pitchFamily="49" typeface="BatangChe"/>
                  <a:ea charset="-127" panose="02030609000101010101" pitchFamily="49" typeface="BatangChe"/>
                </a:rPr>
                <a:t>ВО ВРЕМЕНИ</a:t>
              </a:r>
              <a:endParaRPr b="1" cap="none" dirty="0" lang="ru-RU" spc="50" sz="4400">
                <a:ln cmpd="sng" w="12700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charset="-127" panose="02030609000101010101" pitchFamily="49" typeface="BatangChe"/>
                <a:ea charset="-127" panose="02030609000101010101" pitchFamily="49" typeface="BatangChe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24128" y="5301208"/>
            <a:ext cx="2808312" cy="738664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Выполнил: воспитатель</a:t>
            </a:r>
          </a:p>
          <a:p>
            <a:r>
              <a:rPr dirty="0" lang="en-US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I </a:t>
            </a:r>
            <a:r>
              <a:rPr dirty="0" lang="ru-RU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квалификационной категории </a:t>
            </a:r>
          </a:p>
          <a:p>
            <a:r>
              <a:rPr dirty="0" lang="ru-RU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Кузьмина Наталия</a:t>
            </a:r>
            <a:r>
              <a:rPr dirty="0" lang="en-US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mtClean="0" sz="1400">
                <a:solidFill>
                  <a:srgbClr val="FFFFCC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Владимировна</a:t>
            </a:r>
            <a:endParaRPr dirty="0" lang="ru-RU" sz="1400">
              <a:solidFill>
                <a:srgbClr val="FFFFCC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0406" y="710934"/>
            <a:ext cx="7729029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vl="0" marR="27305">
              <a:lnSpc>
                <a:spcPct val="105000"/>
              </a:lnSpc>
            </a:pPr>
            <a:r>
              <a:rPr b="1" dirty="0" lang="ru-RU" sz="1600">
                <a:solidFill>
                  <a:srgbClr val="FFFFCC"/>
                </a:solidFill>
                <a:latin typeface="Times New Roman"/>
                <a:ea typeface="Calibri"/>
                <a:cs typeface="Times New Roman"/>
              </a:rPr>
              <a:t>Муниципальное дошкольное образовательное учреждение </a:t>
            </a:r>
            <a:r>
              <a:rPr dirty="0" lang="en-US" sz="1600">
                <a:solidFill>
                  <a:srgbClr val="FFFFCC"/>
                </a:solidFill>
                <a:ea typeface="Calibri"/>
                <a:cs typeface="Times New Roman"/>
              </a:rPr>
              <a:t> </a:t>
            </a:r>
            <a:endParaRPr dirty="0" lang="en-US" smtClean="0" sz="1600">
              <a:solidFill>
                <a:srgbClr val="FFFFCC"/>
              </a:solidFill>
              <a:ea typeface="Calibri"/>
              <a:cs typeface="Times New Roman"/>
            </a:endParaRPr>
          </a:p>
          <a:p>
            <a:pPr algn="ctr" lvl="0" marR="27305">
              <a:lnSpc>
                <a:spcPct val="105000"/>
              </a:lnSpc>
            </a:pPr>
            <a:r>
              <a:rPr b="1" dirty="0" lang="ru-RU" smtClean="0" sz="1600">
                <a:solidFill>
                  <a:srgbClr val="FFFFCC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b="1" dirty="0" lang="ru-RU" sz="1600">
                <a:solidFill>
                  <a:srgbClr val="FFFFCC"/>
                </a:solidFill>
                <a:latin typeface="Times New Roman"/>
                <a:ea typeface="Calibri"/>
                <a:cs typeface="Times New Roman"/>
              </a:rPr>
              <a:t>Детский сад № 228 Кировского района Волгограда»</a:t>
            </a:r>
            <a:endParaRPr dirty="0" lang="ru-RU" sz="1600">
              <a:solidFill>
                <a:srgbClr val="FFFFCC"/>
              </a:solidFill>
              <a:ea typeface="Calibri"/>
              <a:cs typeface="Times New Roman"/>
            </a:endParaRPr>
          </a:p>
          <a:p>
            <a:pPr algn="ctr" lvl="0" marR="27305">
              <a:lnSpc>
                <a:spcPct val="105000"/>
              </a:lnSpc>
            </a:pPr>
            <a:r>
              <a:rPr b="1" dirty="0" lang="ru-RU" sz="1400">
                <a:solidFill>
                  <a:srgbClr val="FFFFCC"/>
                </a:solidFill>
                <a:latin typeface="Times New Roman"/>
                <a:ea typeface="Calibri"/>
                <a:cs typeface="Times New Roman"/>
              </a:rPr>
              <a:t>400059, г. Волгоград, ул. Курчатова, 6а, тел.(факс): (8442) 44-70-51, </a:t>
            </a:r>
            <a:endParaRPr dirty="0" lang="ru-RU" sz="1400">
              <a:solidFill>
                <a:srgbClr val="FFFF99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04216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67"/>
            <a:ext cx="9144000" cy="684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27" y="735852"/>
            <a:ext cx="7712075" cy="540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5325" y="679305"/>
            <a:ext cx="7632848" cy="551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Актуальность</a:t>
            </a:r>
            <a:r>
              <a:rPr lang="ru-RU" sz="1600" b="1" dirty="0" smtClean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</a:p>
          <a:p>
            <a:pPr lvl="0"/>
            <a:r>
              <a:rPr lang="ru-RU" sz="13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Наша жизнь стремительно движется вперед, меняется жизнь, меняемся мы. Если идти в ногу со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временем, то несомненно получается так: что-то мы приобретаем, что-то теряем. А если рассматривать сложившуюся ситуацию более масштабно, то получается так, что в погоне за современной жизнью мы теряем самое дорогое для нас - наше прошлое. А причиной всего этого является то, что дети очень мало получают информации о русской культуре, о быте своего народа, о том, как жили предки, каким было их жилище, какими предметами они пользовались и как назывались эти предметы. И для того, чтобы не потерять окончательно наше историческое наследие, надо начать приобщать к культуре и истории детей уже с дошкольного возраста.</a:t>
            </a:r>
            <a:endParaRPr lang="ru-RU" sz="14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Ведь еще Аристотель сказал: «Без понимания прошлого мы не можем понять настоящего». </a:t>
            </a:r>
            <a:endParaRPr lang="ru-RU" sz="14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Об истории нашей страны можно узнать не только из древних текстов.</a:t>
            </a:r>
            <a:endParaRPr lang="ru-RU" sz="14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Рассказать о жизни, культуре, о развитии прошлых цивилизаций могут</a:t>
            </a:r>
            <a:endParaRPr lang="ru-RU" sz="14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старинные вещи, которые окружали наших предков и использовались ими в быту. Предназначение этих вещей уже почти забыто.</a:t>
            </a:r>
            <a:endParaRPr lang="ru-RU" sz="14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Дидактическая игра «ПУТЕШЕСТВИЕ ВО ВРЕМЕНИ» позволяет дошкольникам  не только узнать что-то новое, но и применить полученные знания на практике. Несомненно, такие навыки станут основой дальнейшего успешного обучения. Ценность данной игры заключается в том, что благодаря её использованию можно добиться более прочных и осознанных знаний, умений и навыков. Важный момент при развитии ребенка, его подготовки к школе, научиться определять последовательность событий. Для тренировки подойдет дидактическая игра "Логические цепочки".</a:t>
            </a:r>
            <a:r>
              <a:rPr lang="ru-RU" sz="1400" dirty="0" smtClean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Дух соревнования ускорит умственные процессы, породит познавательную активность. Развивается сообразительность, умение самостоятельно решать поставленные задачи.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44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" y="17462"/>
            <a:ext cx="9144000" cy="684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3" y="703039"/>
            <a:ext cx="7712075" cy="540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5884" y="836712"/>
            <a:ext cx="7416824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Цел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ь: 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Познакомить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 жизнью людей, живших в другом времени;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сформировать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представление об истории создания предметного мира, посредством игровой деятельности; научить детей объединять предметы в группы по определенному свойству, выстраивать логическую цепочку  соответственно времени; способствовать расширению и активизации словаря; развивать логическое мышление; воспитывать бережное отношение к культуре своего народа.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465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8" y="726406"/>
            <a:ext cx="7712075" cy="539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2079" y="620688"/>
            <a:ext cx="7817222" cy="589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Описание игры: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Игра предназначена для детей старшего дошкольного возраста.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Количество игроков: 1и более игроков</a:t>
            </a:r>
            <a:r>
              <a:rPr lang="ru-RU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Дидактическая игра «ПУТЕШЕСТВИЕ ВО ВРЕМЕНИ», поможет детям познакомиться с вещами и предметами быта наших предков, которыми пользовались люди 100 и более лет назад, многие из которых утратили свое значение и назначение, а многие видоизменились и модернизировались. их внешним видом, предназначением, названием. Игра представляет собой набор карточек-картинок с изображением предметов старинного быта, карточек-картинок с изображением современных предметов соответствующих по предназначению своим старинным аналогам. Картинки подобраны по 18 темам, по 4 карточки в каждой теме. 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Купание  ( в реке,  в  ушате,  в бане, в ванне)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Наземные средства передвижения ( на лошади, в телеге, паровая машина, машина с двигателем внутреннего сгорания)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Средства освещения (лучина – свеча – керосиновая лампа – электрическая лампа)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Способ приготовления пищи (костёр – печь – газовая плита -  мульти варка) 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Глажка  белья (рубель – чугунный утюг – угольный утюг – электрический утюг)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Жилища (пещера – изба – двухэтажный дом – многоэтажный дом)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Посуда (деревянная посуда – глиняная посуда –– фарфоровая посуда –стеклянная)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Водный транспорт( ладья – парусный фрегат – пароход – круизный лайнер) 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Кукла (соломенная кукла – тряпичная кукла – фарфоровая кукла – резиновая кукла)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Одежда (из шкур животных, листьев  и волокна растения – из льна, х\б ткани – шёлка и парчи – </a:t>
            </a:r>
            <a:r>
              <a:rPr lang="ru-RU" sz="1100" dirty="0" smtClean="0">
                <a:latin typeface="Times New Roman"/>
                <a:ea typeface="Calibri"/>
                <a:cs typeface="Times New Roman"/>
              </a:rPr>
              <a:t>синтетических 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тканей)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Средства уборки (метла – веник – электрический пылесос – робот-пылесос)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Стирка белья ( в реке – корыте – полуавтоматическая стиральная машина – стиральная машина-автомат)  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Хранение вещей ( в узлах, мешках – сундуке – шкаф с распашными дверями – шкаф-купе)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Чугунный чайник – самовар – чайник для плиты –электрический чайник)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Способ добывания питьевой воды ( сбор дождевой воды – из родника – из колодца – из водопровода)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Умывание, мытьё рук ( река – рукомойник – настенный рукомойник – раковина  и водопроводный кран)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Детская кровать ( шкура – солома – люлька-качка – двухъярусная кровать)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Подстилка на пол (шкура – соломенная подстилка – домотканый половик – ковёр)</a:t>
            </a:r>
            <a:endParaRPr lang="ru-RU" sz="1100" dirty="0"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67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22" name="Picture 2"/>
            <p:cNvPicPr>
              <a:picLocks noChangeArrowheads="1"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dir="2700000" dist="35921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rrowheads="1"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62" y="731043"/>
              <a:ext cx="7712075" cy="5395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dir="2700000" dist="35921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735835" y="731043"/>
            <a:ext cx="760045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dirty="0" lang="ru-RU" smtClean="0" sz="1400">
                <a:solidFill>
                  <a:prstClr val="black"/>
                </a:solidFill>
                <a:latin charset="0" panose="02020603050405020304" pitchFamily="18" typeface="Times New Roman"/>
                <a:ea typeface="Calibri"/>
                <a:cs charset="0" panose="02020603050405020304" pitchFamily="18" typeface="Times New Roman"/>
              </a:rPr>
              <a:t>Данная </a:t>
            </a:r>
            <a:r>
              <a:rPr dirty="0" lang="ru-RU" sz="1400">
                <a:solidFill>
                  <a:prstClr val="black"/>
                </a:solidFill>
                <a:latin charset="0" panose="02020603050405020304" pitchFamily="18" typeface="Times New Roman"/>
                <a:ea typeface="Calibri"/>
                <a:cs charset="0" panose="02020603050405020304" pitchFamily="18" typeface="Times New Roman"/>
              </a:rPr>
              <a:t>игра может использоваться  на занятиях как пособие, в самостоятельной деятельности как игровой материал и в индивидуальной работе.</a:t>
            </a:r>
            <a:br>
              <a:rPr dirty="0" lang="ru-RU" sz="1400">
                <a:solidFill>
                  <a:prstClr val="black"/>
                </a:solidFill>
                <a:latin charset="0" panose="02020603050405020304" pitchFamily="18" typeface="Times New Roman"/>
                <a:ea typeface="Calibri"/>
                <a:cs charset="0" panose="02020603050405020304" pitchFamily="18" typeface="Times New Roman"/>
              </a:rPr>
            </a:br>
            <a:r>
              <a:rPr dirty="0" lang="ru-RU" sz="1400">
                <a:solidFill>
                  <a:prstClr val="black"/>
                </a:solidFill>
                <a:latin charset="0" panose="02020603050405020304" pitchFamily="18" typeface="Times New Roman"/>
                <a:ea typeface="Calibri"/>
                <a:cs charset="0" panose="02020603050405020304" pitchFamily="18" typeface="Times New Roman"/>
              </a:rPr>
              <a:t>    В самом начале таких игр-путешествий необходимо рассказать детям о том, как появились данные предметы, как они использовались в быту, обратить внимание на то, какие предметы быта уже не используются в быту и какие из них ещё и не используются в обычном разговоре. Названия этих предметов мы сейчас можем найти в большей степени только в сказках, пословицах, поговорках и исторических произведениях. </a:t>
            </a:r>
          </a:p>
          <a:p>
            <a:pPr lvl="0">
              <a:lnSpc>
                <a:spcPct val="115000"/>
              </a:lnSpc>
            </a:pPr>
            <a:r>
              <a:rPr dirty="0" lang="ru-RU" sz="1400">
                <a:solidFill>
                  <a:prstClr val="black"/>
                </a:solidFill>
                <a:latin charset="0" panose="02020603050405020304" pitchFamily="18" typeface="Times New Roman"/>
                <a:ea typeface="Calibri"/>
                <a:cs charset="0" panose="02020603050405020304" pitchFamily="18" typeface="Times New Roman"/>
              </a:rPr>
              <a:t>      Можно использовать несколько вариантов игры: </a:t>
            </a:r>
          </a:p>
        </p:txBody>
      </p:sp>
      <p:pic>
        <p:nvPicPr>
          <p:cNvPr descr="C:\Users\user\Desktop\IMG-161e9950b0841637b5415ceb11e2b700-V.jpg" id="1027" name="Picture 3"/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" l="113" r="13"/>
          <a:stretch/>
        </p:blipFill>
        <p:spPr bwMode="auto">
          <a:xfrm>
            <a:off x="2195736" y="2708921"/>
            <a:ext cx="4896544" cy="3314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48444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6" y="728238"/>
            <a:ext cx="7712108" cy="54015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9572" y="764704"/>
            <a:ext cx="770485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Вариант 1</a:t>
            </a:r>
            <a:r>
              <a:rPr lang="ru-RU" dirty="0">
                <a:latin typeface="Times New Roman"/>
                <a:ea typeface="Calibri"/>
                <a:cs typeface="Times New Roman"/>
              </a:rPr>
              <a:t>: 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«Назови,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что 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покажу».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Ведущий показывает игрокам  карточку,  дети называют, что на ней изображено и для чего это предназначено. Игроки отвечают по очереди. Тот, кто первый ответил правильно, получает карточку. Если ответ не последовал, карточка откладывается в сторону. Побеждает тот, у кого в конце игры будет больше всего карточек.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88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34219"/>
            <a:ext cx="7712075" cy="539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692696"/>
            <a:ext cx="7848872" cy="214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Вариант 2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"Логическая цепочка". Картинки выкладываются перед ребёнком в случайной последовательности, и даётся задание разложить их по </a:t>
            </a: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порядку.</a:t>
            </a:r>
            <a:r>
              <a:rPr lang="en-US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Необходимо </a:t>
            </a:r>
            <a:r>
              <a:rPr lang="ru-RU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подобрать карточки  таким образом, чтобы предметы, изображённые на них составляли логическую цепочку в определённом бытовом процессе (лучина – свеча – керосиновая лампа – электрическая лампа; костёр – печь – газовая плита -  мульти варка; рубель – чугунный утюг – угольный утюг – электрический утюг;  пещера – изба – двухэтажный дом – многоэтажный дом; деревянная посуда – глиняная посуда – стеклянная – фарфоровая посуда; ладья – парусный фрегат – пароход – круизный лайнер; соломенная кукла – тряпичная кукла – фарфоровая кукла – резиновая кукла </a:t>
            </a:r>
            <a:r>
              <a:rPr lang="ru-RU" sz="1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т.д</a:t>
            </a:r>
            <a:r>
              <a:rPr lang="ru-RU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95" y="2837899"/>
            <a:ext cx="7456054" cy="3170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35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97" y="728238"/>
            <a:ext cx="7718205" cy="54015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764704"/>
            <a:ext cx="7632848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Вариант 4.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«Убери лишнее» На столе  выкладываются 3 карточки с изображением предметов современного и 1 старинного быта (либо наоборот). Детям предлагается убрать лишний предмет и заменить на нужный и рассказать какой предмет заменили и почему.  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29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49" y="731286"/>
            <a:ext cx="7724301" cy="539542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9298" y="836711"/>
            <a:ext cx="7632848" cy="642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Вариант 5.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«Путаница» Педагог выставляет предметы из разных эпох. Детям предлагается разделить предметы в соответствии с данной эпохой . 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894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40537"/>
            <a:chOff x="0" y="0"/>
            <a:chExt cx="9144000" cy="6840537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40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 descr="http://www.appgraffiti.com/cms/imgfolder/FBL_img_FU_2776.jp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692696"/>
              <a:ext cx="7776864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854475" y="3100608"/>
            <a:ext cx="74350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atangChe" panose="02030609000101010101" pitchFamily="49" charset="-127"/>
                <a:ea typeface="BatangChe" panose="02030609000101010101" pitchFamily="49" charset="-127"/>
                <a:cs typeface="Times New Roman" panose="02020603050405020304" pitchFamily="18" charset="0"/>
              </a:rPr>
              <a:t>СПАСИБО ЗА ВНИМАНИЕ</a:t>
            </a: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599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496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BatangChe</vt:lpstr>
      <vt:lpstr>Calibri</vt:lpstr>
      <vt:lpstr>Rod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"Издательство Учитель"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Жанна</cp:lastModifiedBy>
  <cp:revision>102</cp:revision>
  <dcterms:created xsi:type="dcterms:W3CDTF">2019-04-17T05:19:54Z</dcterms:created>
  <dcterms:modified xsi:type="dcterms:W3CDTF">2025-03-18T11:19:35Z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2522957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S10.3.1</vt:lpwstr>
  </property>
</Properties>
</file>